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0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0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9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08E0-E8F8-41D7-BF7E-423DDC7A231B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D40C-BD04-4585-A9EC-972DD986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88" y="1109662"/>
            <a:ext cx="5618073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2130464" y="469582"/>
            <a:ext cx="5394960" cy="5943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spc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2012 Membership Action Team</a:t>
            </a:r>
            <a:endParaRPr lang="en-US" sz="9600" b="1" spc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84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400" y="1463190"/>
            <a:ext cx="1068488" cy="4572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Decision to join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8754" y="1432675"/>
            <a:ext cx="964607" cy="54864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Fill it out and send to CFO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lowchart: Decision 4"/>
          <p:cNvSpPr>
            <a:spLocks noChangeAspect="1"/>
          </p:cNvSpPr>
          <p:nvPr/>
        </p:nvSpPr>
        <p:spPr>
          <a:xfrm>
            <a:off x="1197993" y="1257110"/>
            <a:ext cx="1068488" cy="89977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Have </a:t>
            </a:r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</a:rPr>
              <a:t>Mbr</a:t>
            </a: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-ship form?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Flowchart: Document 5"/>
          <p:cNvSpPr>
            <a:spLocks noChangeAspect="1"/>
          </p:cNvSpPr>
          <p:nvPr/>
        </p:nvSpPr>
        <p:spPr>
          <a:xfrm>
            <a:off x="2564958" y="381000"/>
            <a:ext cx="1072198" cy="647700"/>
          </a:xfrm>
          <a:prstGeom prst="flowChartDocumen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Bookkeeper records payment in </a:t>
            </a:r>
            <a:r>
              <a:rPr lang="en-US" sz="900" dirty="0" err="1" smtClean="0">
                <a:solidFill>
                  <a:schemeClr val="bg2">
                    <a:lumMod val="25000"/>
                  </a:schemeClr>
                </a:solidFill>
              </a:rPr>
              <a:t>Quickbooks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4" idx="1"/>
          </p:cNvCxnSpPr>
          <p:nvPr/>
        </p:nvCxnSpPr>
        <p:spPr>
          <a:xfrm>
            <a:off x="2266481" y="1706995"/>
            <a:ext cx="352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5556" y="1583884"/>
            <a:ext cx="22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Y</a:t>
            </a:r>
            <a:endParaRPr lang="en-US" sz="1000" b="1" dirty="0"/>
          </a:p>
        </p:txBody>
      </p:sp>
      <p:sp>
        <p:nvSpPr>
          <p:cNvPr id="13" name="Rectangle 12"/>
          <p:cNvSpPr/>
          <p:nvPr/>
        </p:nvSpPr>
        <p:spPr>
          <a:xfrm>
            <a:off x="2618754" y="2644140"/>
            <a:ext cx="964607" cy="54864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Find the form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3836" y="2167703"/>
            <a:ext cx="29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20" name="Flowchart: Decision 19"/>
          <p:cNvSpPr>
            <a:spLocks noChangeAspect="1"/>
          </p:cNvSpPr>
          <p:nvPr/>
        </p:nvSpPr>
        <p:spPr>
          <a:xfrm>
            <a:off x="1197993" y="2438400"/>
            <a:ext cx="1068488" cy="96012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Know where to look?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27965" y="2142709"/>
            <a:ext cx="0" cy="296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3"/>
            <a:endCxn id="13" idx="1"/>
          </p:cNvCxnSpPr>
          <p:nvPr/>
        </p:nvCxnSpPr>
        <p:spPr>
          <a:xfrm>
            <a:off x="2266481" y="2918460"/>
            <a:ext cx="352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73946" y="2729242"/>
            <a:ext cx="22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Y</a:t>
            </a:r>
            <a:endParaRPr lang="en-US" sz="1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101057" y="1981200"/>
            <a:ext cx="0" cy="596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16431" y="1684896"/>
            <a:ext cx="451544" cy="7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30700" y="1565632"/>
            <a:ext cx="22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Y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83836" y="3301873"/>
            <a:ext cx="29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32237" y="3411147"/>
            <a:ext cx="0" cy="161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249934" y="3573088"/>
            <a:ext cx="964607" cy="54864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Ask for help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Flowchart: Decision 36"/>
          <p:cNvSpPr>
            <a:spLocks noChangeAspect="1"/>
          </p:cNvSpPr>
          <p:nvPr/>
        </p:nvSpPr>
        <p:spPr>
          <a:xfrm>
            <a:off x="1093888" y="4367782"/>
            <a:ext cx="1241668" cy="96012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Is help provided?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77757" y="5562600"/>
            <a:ext cx="1068488" cy="4572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Frustrated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endCxn id="48" idx="2"/>
          </p:cNvCxnSpPr>
          <p:nvPr/>
        </p:nvCxnSpPr>
        <p:spPr>
          <a:xfrm flipH="1">
            <a:off x="1712001" y="5327902"/>
            <a:ext cx="20237" cy="234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83836" y="4126284"/>
            <a:ext cx="29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32237" y="4101292"/>
            <a:ext cx="0" cy="296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63600" y="5316379"/>
            <a:ext cx="29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cxnSp>
        <p:nvCxnSpPr>
          <p:cNvPr id="50" name="Elbow Connector 49"/>
          <p:cNvCxnSpPr>
            <a:stCxn id="37" idx="3"/>
            <a:endCxn id="13" idx="2"/>
          </p:cNvCxnSpPr>
          <p:nvPr/>
        </p:nvCxnSpPr>
        <p:spPr>
          <a:xfrm flipV="1">
            <a:off x="2335556" y="3192780"/>
            <a:ext cx="765502" cy="16550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06949" y="4663070"/>
            <a:ext cx="22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Y</a:t>
            </a:r>
            <a:endParaRPr lang="en-US" sz="1000" b="1" dirty="0"/>
          </a:p>
        </p:txBody>
      </p:sp>
      <p:cxnSp>
        <p:nvCxnSpPr>
          <p:cNvPr id="53" name="Straight Arrow Connector 52"/>
          <p:cNvCxnSpPr>
            <a:stCxn id="4" idx="0"/>
            <a:endCxn id="6" idx="2"/>
          </p:cNvCxnSpPr>
          <p:nvPr/>
        </p:nvCxnSpPr>
        <p:spPr>
          <a:xfrm flipV="1">
            <a:off x="3101057" y="985880"/>
            <a:ext cx="0" cy="446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Decision 53"/>
          <p:cNvSpPr>
            <a:spLocks noChangeAspect="1"/>
          </p:cNvSpPr>
          <p:nvPr/>
        </p:nvSpPr>
        <p:spPr>
          <a:xfrm>
            <a:off x="3806995" y="1217808"/>
            <a:ext cx="1181715" cy="96012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Is form received timely?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63609" y="430530"/>
            <a:ext cx="1068488" cy="54864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Bookkeeper sends  form to EMC/SW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7" name="Straight Arrow Connector 56"/>
          <p:cNvCxnSpPr>
            <a:stCxn id="6" idx="3"/>
            <a:endCxn id="55" idx="1"/>
          </p:cNvCxnSpPr>
          <p:nvPr/>
        </p:nvCxnSpPr>
        <p:spPr>
          <a:xfrm>
            <a:off x="3637156" y="704850"/>
            <a:ext cx="2264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397853" y="960888"/>
            <a:ext cx="0" cy="296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249452" y="2119274"/>
            <a:ext cx="29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cxnSp>
        <p:nvCxnSpPr>
          <p:cNvPr id="61" name="Straight Arrow Connector 60"/>
          <p:cNvCxnSpPr>
            <a:stCxn id="60" idx="0"/>
          </p:cNvCxnSpPr>
          <p:nvPr/>
        </p:nvCxnSpPr>
        <p:spPr>
          <a:xfrm>
            <a:off x="4397853" y="2119274"/>
            <a:ext cx="0" cy="271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Document 61"/>
          <p:cNvSpPr>
            <a:spLocks noChangeAspect="1"/>
          </p:cNvSpPr>
          <p:nvPr/>
        </p:nvSpPr>
        <p:spPr>
          <a:xfrm>
            <a:off x="5367975" y="1364892"/>
            <a:ext cx="1072198" cy="647700"/>
          </a:xfrm>
          <a:prstGeom prst="flowChartDocumen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Create Groupsite record &amp; issue invite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Flowchart: Decision 62"/>
          <p:cNvSpPr>
            <a:spLocks noChangeAspect="1"/>
          </p:cNvSpPr>
          <p:nvPr/>
        </p:nvSpPr>
        <p:spPr>
          <a:xfrm>
            <a:off x="6629518" y="1226934"/>
            <a:ext cx="1068489" cy="96012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</a:rPr>
              <a:t>Does </a:t>
            </a:r>
            <a:r>
              <a:rPr lang="en-US" sz="800" dirty="0" err="1" smtClean="0">
                <a:solidFill>
                  <a:schemeClr val="bg2">
                    <a:lumMod val="25000"/>
                  </a:schemeClr>
                </a:solidFill>
              </a:rPr>
              <a:t>mbr</a:t>
            </a:r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</a:rPr>
              <a:t> respond?</a:t>
            </a:r>
            <a:endParaRPr lang="en-US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46840" y="2236824"/>
            <a:ext cx="29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cxnSp>
        <p:nvCxnSpPr>
          <p:cNvPr id="65" name="Straight Arrow Connector 64"/>
          <p:cNvCxnSpPr>
            <a:endCxn id="66" idx="0"/>
          </p:cNvCxnSpPr>
          <p:nvPr/>
        </p:nvCxnSpPr>
        <p:spPr>
          <a:xfrm>
            <a:off x="7183100" y="2187054"/>
            <a:ext cx="0" cy="390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  <a:endCxn id="63" idx="1"/>
          </p:cNvCxnSpPr>
          <p:nvPr/>
        </p:nvCxnSpPr>
        <p:spPr>
          <a:xfrm>
            <a:off x="6440173" y="1688742"/>
            <a:ext cx="189345" cy="18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Decision 68"/>
          <p:cNvSpPr>
            <a:spLocks noChangeAspect="1"/>
          </p:cNvSpPr>
          <p:nvPr/>
        </p:nvSpPr>
        <p:spPr>
          <a:xfrm>
            <a:off x="3863609" y="2377445"/>
            <a:ext cx="1068488" cy="96012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Is some one looking for it?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49452" y="3288037"/>
            <a:ext cx="29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71" name="Oval 70"/>
          <p:cNvSpPr/>
          <p:nvPr/>
        </p:nvSpPr>
        <p:spPr>
          <a:xfrm>
            <a:off x="3863609" y="3587289"/>
            <a:ext cx="1068488" cy="4572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No action taken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67975" y="2557272"/>
            <a:ext cx="1068488" cy="54864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Form located &amp; properly forwarded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3" name="Straight Arrow Connector 72"/>
          <p:cNvCxnSpPr>
            <a:stCxn id="69" idx="3"/>
            <a:endCxn id="72" idx="1"/>
          </p:cNvCxnSpPr>
          <p:nvPr/>
        </p:nvCxnSpPr>
        <p:spPr>
          <a:xfrm flipV="1">
            <a:off x="4932096" y="2831592"/>
            <a:ext cx="435878" cy="25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77786" y="2744355"/>
            <a:ext cx="222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Y</a:t>
            </a:r>
            <a:endParaRPr lang="en-US" sz="1000" b="1" dirty="0"/>
          </a:p>
        </p:txBody>
      </p:sp>
      <p:cxnSp>
        <p:nvCxnSpPr>
          <p:cNvPr id="76" name="Straight Arrow Connector 75"/>
          <p:cNvCxnSpPr>
            <a:stCxn id="72" idx="0"/>
            <a:endCxn id="62" idx="2"/>
          </p:cNvCxnSpPr>
          <p:nvPr/>
        </p:nvCxnSpPr>
        <p:spPr>
          <a:xfrm flipV="1">
            <a:off x="5902219" y="1969772"/>
            <a:ext cx="1855" cy="58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1" idx="0"/>
          </p:cNvCxnSpPr>
          <p:nvPr/>
        </p:nvCxnSpPr>
        <p:spPr>
          <a:xfrm>
            <a:off x="4397853" y="3337565"/>
            <a:ext cx="0" cy="249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946794" y="1384356"/>
            <a:ext cx="816206" cy="6728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Groupsite record completed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7661417" y="1720769"/>
            <a:ext cx="315732" cy="9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717344" y="1597659"/>
            <a:ext cx="170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Y</a:t>
            </a:r>
            <a:endParaRPr lang="en-US" sz="1000" b="1" dirty="0"/>
          </a:p>
        </p:txBody>
      </p:sp>
      <p:cxnSp>
        <p:nvCxnSpPr>
          <p:cNvPr id="106" name="Straight Arrow Connector 105"/>
          <p:cNvCxnSpPr>
            <a:stCxn id="3" idx="6"/>
            <a:endCxn id="5" idx="1"/>
          </p:cNvCxnSpPr>
          <p:nvPr/>
        </p:nvCxnSpPr>
        <p:spPr>
          <a:xfrm>
            <a:off x="1093888" y="1691790"/>
            <a:ext cx="104106" cy="15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6680491" y="4581142"/>
            <a:ext cx="1068488" cy="4572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No activity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48688" y="6192982"/>
            <a:ext cx="52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ENROLLING A NEW MEMBER – OLD PROCESS</a:t>
            </a:r>
            <a:endParaRPr lang="en-US" b="1" dirty="0"/>
          </a:p>
        </p:txBody>
      </p:sp>
      <p:sp>
        <p:nvSpPr>
          <p:cNvPr id="113" name="Line Callout 2 (Accent Bar) 112"/>
          <p:cNvSpPr/>
          <p:nvPr/>
        </p:nvSpPr>
        <p:spPr>
          <a:xfrm>
            <a:off x="3019382" y="5659582"/>
            <a:ext cx="1688454" cy="533400"/>
          </a:xfrm>
          <a:prstGeom prst="accentCallout2">
            <a:avLst>
              <a:gd name="adj1" fmla="val 18750"/>
              <a:gd name="adj2" fmla="val -2316"/>
              <a:gd name="adj3" fmla="val 18750"/>
              <a:gd name="adj4" fmla="val -16667"/>
              <a:gd name="adj5" fmla="val 25920"/>
              <a:gd name="adj6" fmla="val -47214"/>
            </a:avLst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Person not served well</a:t>
            </a:r>
          </a:p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May stop effort</a:t>
            </a:r>
          </a:p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Not impressed with Network</a:t>
            </a:r>
          </a:p>
          <a:p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" name="Line Callout 2 (Accent Bar) 119"/>
          <p:cNvSpPr/>
          <p:nvPr/>
        </p:nvSpPr>
        <p:spPr>
          <a:xfrm>
            <a:off x="5690619" y="230908"/>
            <a:ext cx="1688454" cy="797791"/>
          </a:xfrm>
          <a:prstGeom prst="accentCallout2">
            <a:avLst>
              <a:gd name="adj1" fmla="val 18750"/>
              <a:gd name="adj2" fmla="val -1222"/>
              <a:gd name="adj3" fmla="val 58113"/>
              <a:gd name="adj4" fmla="val -11197"/>
              <a:gd name="adj5" fmla="val 60481"/>
              <a:gd name="adj6" fmla="val -44479"/>
            </a:avLst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Check may be without form – who is this person?</a:t>
            </a:r>
          </a:p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May not be opened timely</a:t>
            </a:r>
          </a:p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May not be sent</a:t>
            </a:r>
          </a:p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Entry may reflect payer, not member</a:t>
            </a:r>
          </a:p>
          <a:p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" name="Line Callout 2 (Accent Bar) 120"/>
          <p:cNvSpPr/>
          <p:nvPr/>
        </p:nvSpPr>
        <p:spPr>
          <a:xfrm>
            <a:off x="4727653" y="4314442"/>
            <a:ext cx="1688454" cy="533400"/>
          </a:xfrm>
          <a:prstGeom prst="accentCallout2">
            <a:avLst>
              <a:gd name="adj1" fmla="val 18750"/>
              <a:gd name="adj2" fmla="val -2316"/>
              <a:gd name="adj3" fmla="val 18750"/>
              <a:gd name="adj4" fmla="val -16667"/>
              <a:gd name="adj5" fmla="val -50271"/>
              <a:gd name="adj6" fmla="val -19863"/>
            </a:avLst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Person not served well</a:t>
            </a:r>
          </a:p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Not impressed with Network</a:t>
            </a:r>
          </a:p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Up to applicant to raise questions</a:t>
            </a:r>
          </a:p>
          <a:p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" name="Line Callout 2 (Accent Bar) 121"/>
          <p:cNvSpPr/>
          <p:nvPr/>
        </p:nvSpPr>
        <p:spPr>
          <a:xfrm flipH="1">
            <a:off x="7495481" y="3092413"/>
            <a:ext cx="1267519" cy="709977"/>
          </a:xfrm>
          <a:prstGeom prst="accentCallout2">
            <a:avLst>
              <a:gd name="adj1" fmla="val 22653"/>
              <a:gd name="adj2" fmla="val -2504"/>
              <a:gd name="adj3" fmla="val 18750"/>
              <a:gd name="adj4" fmla="val -10837"/>
              <a:gd name="adj5" fmla="val -144988"/>
              <a:gd name="adj6" fmla="val 19522"/>
            </a:avLst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Member may not understand how to use</a:t>
            </a:r>
          </a:p>
          <a:p>
            <a:pPr algn="r"/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May not engage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48856" y="2578033"/>
            <a:ext cx="1068488" cy="54864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Follow up contact made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Flowchart: Decision 67"/>
          <p:cNvSpPr>
            <a:spLocks noChangeAspect="1"/>
          </p:cNvSpPr>
          <p:nvPr/>
        </p:nvSpPr>
        <p:spPr>
          <a:xfrm>
            <a:off x="6660997" y="3322330"/>
            <a:ext cx="1068488" cy="96012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</a:rPr>
              <a:t>Does </a:t>
            </a:r>
            <a:r>
              <a:rPr lang="en-US" sz="800" dirty="0" err="1" smtClean="0">
                <a:solidFill>
                  <a:schemeClr val="bg2">
                    <a:lumMod val="25000"/>
                  </a:schemeClr>
                </a:solidFill>
              </a:rPr>
              <a:t>mbr</a:t>
            </a:r>
            <a:r>
              <a:rPr lang="en-US" sz="800" dirty="0" smtClean="0">
                <a:solidFill>
                  <a:schemeClr val="bg2">
                    <a:lumMod val="25000"/>
                  </a:schemeClr>
                </a:solidFill>
              </a:rPr>
              <a:t> respond?</a:t>
            </a:r>
            <a:endParaRPr lang="en-US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46840" y="4232922"/>
            <a:ext cx="29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7195241" y="4282450"/>
            <a:ext cx="0" cy="249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183100" y="3125637"/>
            <a:ext cx="0" cy="249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7729485" y="2063426"/>
            <a:ext cx="625412" cy="17452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ine Callout 2 (Accent Bar) 80"/>
          <p:cNvSpPr/>
          <p:nvPr/>
        </p:nvSpPr>
        <p:spPr>
          <a:xfrm>
            <a:off x="7163762" y="5392882"/>
            <a:ext cx="1751638" cy="533400"/>
          </a:xfrm>
          <a:prstGeom prst="accentCallout2">
            <a:avLst>
              <a:gd name="adj1" fmla="val 18750"/>
              <a:gd name="adj2" fmla="val -951"/>
              <a:gd name="adj3" fmla="val 13555"/>
              <a:gd name="adj4" fmla="val -8758"/>
              <a:gd name="adj5" fmla="val -69318"/>
              <a:gd name="adj6" fmla="val 872"/>
            </a:avLst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Hard to connect with the Network</a:t>
            </a:r>
          </a:p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Member likely to not engage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Line Callout 2 (Accent Bar) 81"/>
          <p:cNvSpPr/>
          <p:nvPr/>
        </p:nvSpPr>
        <p:spPr>
          <a:xfrm flipH="1">
            <a:off x="301714" y="465871"/>
            <a:ext cx="1688454" cy="533400"/>
          </a:xfrm>
          <a:prstGeom prst="accentCallout2">
            <a:avLst>
              <a:gd name="adj1" fmla="val 22213"/>
              <a:gd name="adj2" fmla="val -3410"/>
              <a:gd name="adj3" fmla="val 98404"/>
              <a:gd name="adj4" fmla="val -16120"/>
              <a:gd name="adj5" fmla="val 150595"/>
              <a:gd name="adj6" fmla="val 16242"/>
            </a:avLst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How easy is it to find the form when the person is motivated to act?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8688" y="184028"/>
            <a:ext cx="15043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Bookkeeper is Daryl Hodges</a:t>
            </a:r>
            <a:endParaRPr lang="en-US" sz="800" i="1" dirty="0"/>
          </a:p>
        </p:txBody>
      </p:sp>
      <p:pic>
        <p:nvPicPr>
          <p:cNvPr id="188" name="Picture 27" descr="C:\Users\Nileen Verbeten\AppData\Local\Microsoft\Windows\Temporary Internet Files\Content.IE5\QBCX5FP3\MC9004339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4" y="876647"/>
            <a:ext cx="464687" cy="4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7" descr="C:\Users\Nileen Verbeten\AppData\Local\Microsoft\Windows\Temporary Internet Files\Content.IE5\QBCX5FP3\MC9004339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80" y="4000578"/>
            <a:ext cx="464687" cy="4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7" descr="C:\Users\Nileen Verbeten\AppData\Local\Microsoft\Windows\Temporary Internet Files\Content.IE5\QBCX5FP3\MC9004339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64" y="5625225"/>
            <a:ext cx="464687" cy="4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7" descr="C:\Users\Nileen Verbeten\AppData\Local\Microsoft\Windows\Temporary Internet Files\Content.IE5\QBCX5FP3\MC9004339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92" y="4717163"/>
            <a:ext cx="464687" cy="4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7" descr="C:\Users\Nileen Verbeten\AppData\Local\Microsoft\Windows\Temporary Internet Files\Content.IE5\QBCX5FP3\MC9004339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40" y="5160538"/>
            <a:ext cx="464687" cy="4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7" descr="C:\Users\Nileen Verbeten\AppData\Local\Microsoft\Windows\Temporary Internet Files\Content.IE5\QBCX5FP3\MC9004339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69" y="291750"/>
            <a:ext cx="464687" cy="4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4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entagon 153"/>
          <p:cNvSpPr/>
          <p:nvPr/>
        </p:nvSpPr>
        <p:spPr>
          <a:xfrm flipH="1">
            <a:off x="914400" y="3657063"/>
            <a:ext cx="7916103" cy="101334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Pentagon 152"/>
          <p:cNvSpPr/>
          <p:nvPr/>
        </p:nvSpPr>
        <p:spPr>
          <a:xfrm rot="5400000">
            <a:off x="6604947" y="2365343"/>
            <a:ext cx="3505047" cy="94606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Pentagon 151"/>
          <p:cNvSpPr/>
          <p:nvPr/>
        </p:nvSpPr>
        <p:spPr>
          <a:xfrm>
            <a:off x="1334344" y="1047750"/>
            <a:ext cx="7152334" cy="9906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2039" y="1314450"/>
            <a:ext cx="1068488" cy="4572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Decision to join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048000" y="6192982"/>
            <a:ext cx="595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ENROLLING/MAINTAINING MEMBERS – NEW PROCESSES</a:t>
            </a:r>
            <a:endParaRPr lang="en-US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1407439" y="1085850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Click on “Join Us” link at www.top-network.org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9" name="Flowchart: Process 78"/>
          <p:cNvSpPr/>
          <p:nvPr/>
        </p:nvSpPr>
        <p:spPr>
          <a:xfrm>
            <a:off x="2626639" y="1085850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Application form opens.  Applicant enters information online.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863011" y="1047750"/>
            <a:ext cx="1219200" cy="99060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Are membership criteria met?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3" name="Flowchart: Process 82"/>
          <p:cNvSpPr/>
          <p:nvPr/>
        </p:nvSpPr>
        <p:spPr>
          <a:xfrm>
            <a:off x="5446039" y="1085850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Payment window opens to pay online.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4" name="Flowchart: Decision 83"/>
          <p:cNvSpPr/>
          <p:nvPr/>
        </p:nvSpPr>
        <p:spPr>
          <a:xfrm>
            <a:off x="6665239" y="1047750"/>
            <a:ext cx="1371600" cy="99060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Was payment completed?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3693439" y="1543050"/>
            <a:ext cx="169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>
            <a:off x="5082211" y="1543050"/>
            <a:ext cx="3638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6"/>
            <a:endCxn id="7" idx="1"/>
          </p:cNvCxnSpPr>
          <p:nvPr/>
        </p:nvCxnSpPr>
        <p:spPr>
          <a:xfrm>
            <a:off x="1180527" y="1543050"/>
            <a:ext cx="226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79" idx="1"/>
          </p:cNvCxnSpPr>
          <p:nvPr/>
        </p:nvCxnSpPr>
        <p:spPr>
          <a:xfrm>
            <a:off x="2474239" y="154305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3" idx="3"/>
            <a:endCxn id="84" idx="1"/>
          </p:cNvCxnSpPr>
          <p:nvPr/>
        </p:nvCxnSpPr>
        <p:spPr>
          <a:xfrm>
            <a:off x="6512839" y="154305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82211" y="1402318"/>
            <a:ext cx="363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Y</a:t>
            </a:r>
            <a:endParaRPr lang="en-US" sz="1100" b="1" dirty="0"/>
          </a:p>
        </p:txBody>
      </p:sp>
      <p:sp>
        <p:nvSpPr>
          <p:cNvPr id="88" name="Flowchart: Process 87"/>
          <p:cNvSpPr/>
          <p:nvPr/>
        </p:nvSpPr>
        <p:spPr>
          <a:xfrm>
            <a:off x="3939211" y="2209800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Website notes unmet criteria and provides an option to receive a call back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4" name="Straight Arrow Connector 43"/>
          <p:cNvCxnSpPr>
            <a:stCxn id="8" idx="2"/>
            <a:endCxn id="88" idx="0"/>
          </p:cNvCxnSpPr>
          <p:nvPr/>
        </p:nvCxnSpPr>
        <p:spPr>
          <a:xfrm>
            <a:off x="4472611" y="2038350"/>
            <a:ext cx="0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Process 90"/>
          <p:cNvSpPr/>
          <p:nvPr/>
        </p:nvSpPr>
        <p:spPr>
          <a:xfrm>
            <a:off x="7772400" y="3695163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Website generates receipt. Opens member portal and activates discounts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2" name="Flowchart: Process 91"/>
          <p:cNvSpPr/>
          <p:nvPr/>
        </p:nvSpPr>
        <p:spPr>
          <a:xfrm>
            <a:off x="6817639" y="2186189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Website generates email with instructions for completing payment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9" name="Elbow Connector 48"/>
          <p:cNvCxnSpPr>
            <a:stCxn id="84" idx="3"/>
            <a:endCxn id="91" idx="0"/>
          </p:cNvCxnSpPr>
          <p:nvPr/>
        </p:nvCxnSpPr>
        <p:spPr>
          <a:xfrm>
            <a:off x="8036839" y="1543050"/>
            <a:ext cx="268961" cy="21521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327724" y="2000250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</a:t>
            </a:r>
            <a:endParaRPr lang="en-US" sz="1100" b="1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7343526" y="2027882"/>
            <a:ext cx="0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198639" y="1989782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</a:t>
            </a:r>
            <a:endParaRPr lang="en-US" sz="11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981945" y="1412245"/>
            <a:ext cx="338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Y</a:t>
            </a:r>
            <a:endParaRPr lang="en-US" sz="1100" b="1" dirty="0"/>
          </a:p>
        </p:txBody>
      </p:sp>
      <p:cxnSp>
        <p:nvCxnSpPr>
          <p:cNvPr id="87" name="Elbow Connector 86"/>
          <p:cNvCxnSpPr/>
          <p:nvPr/>
        </p:nvCxnSpPr>
        <p:spPr>
          <a:xfrm flipV="1">
            <a:off x="8036838" y="1085850"/>
            <a:ext cx="275432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lowchart: Process 104"/>
          <p:cNvSpPr/>
          <p:nvPr/>
        </p:nvSpPr>
        <p:spPr>
          <a:xfrm>
            <a:off x="6477000" y="3695163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Member profile opens to solicit more information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7543800" y="4152363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Process 106"/>
          <p:cNvSpPr/>
          <p:nvPr/>
        </p:nvSpPr>
        <p:spPr>
          <a:xfrm>
            <a:off x="5194252" y="4819918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This area needs continued work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0" name="Flowchart: Decision 109"/>
          <p:cNvSpPr/>
          <p:nvPr/>
        </p:nvSpPr>
        <p:spPr>
          <a:xfrm>
            <a:off x="5114409" y="3657063"/>
            <a:ext cx="1219200" cy="99060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Are preferences entered?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1" name="Flowchart: Process 110"/>
          <p:cNvSpPr/>
          <p:nvPr/>
        </p:nvSpPr>
        <p:spPr>
          <a:xfrm>
            <a:off x="3855076" y="3695163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Relevant information displays with further instructions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6333609" y="4152363"/>
            <a:ext cx="1433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921876" y="4152363"/>
            <a:ext cx="1925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10" idx="2"/>
            <a:endCxn id="107" idx="0"/>
          </p:cNvCxnSpPr>
          <p:nvPr/>
        </p:nvCxnSpPr>
        <p:spPr>
          <a:xfrm>
            <a:off x="5724009" y="4647663"/>
            <a:ext cx="3643" cy="172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994157" y="4021558"/>
            <a:ext cx="104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Y</a:t>
            </a:r>
            <a:endParaRPr lang="en-US" sz="11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5571609" y="4590896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</a:t>
            </a:r>
            <a:endParaRPr lang="en-US" sz="1100" b="1" dirty="0"/>
          </a:p>
        </p:txBody>
      </p:sp>
      <p:sp>
        <p:nvSpPr>
          <p:cNvPr id="118" name="Flowchart: Data 117"/>
          <p:cNvSpPr/>
          <p:nvPr/>
        </p:nvSpPr>
        <p:spPr>
          <a:xfrm>
            <a:off x="7617739" y="304800"/>
            <a:ext cx="1389063" cy="781050"/>
          </a:xfrm>
          <a:prstGeom prst="flowChartInputOutpu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Website records payment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8" name="Flowchart: Process 127"/>
          <p:cNvSpPr/>
          <p:nvPr/>
        </p:nvSpPr>
        <p:spPr>
          <a:xfrm>
            <a:off x="2590800" y="3695163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Report issued to MAT for follow up with new member for Mentor matching , etc.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9" name="Flowchart: Process 128"/>
          <p:cNvSpPr/>
          <p:nvPr/>
        </p:nvSpPr>
        <p:spPr>
          <a:xfrm>
            <a:off x="1334344" y="3695163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Website sends renewal reminder 90, 60, 30  days before  due date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3657600" y="4152363"/>
            <a:ext cx="1974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2401144" y="4152363"/>
            <a:ext cx="189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lowchart: Decision 132"/>
          <p:cNvSpPr/>
          <p:nvPr/>
        </p:nvSpPr>
        <p:spPr>
          <a:xfrm>
            <a:off x="1258144" y="4821773"/>
            <a:ext cx="1219200" cy="990600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Are dues paid?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1867744" y="4609563"/>
            <a:ext cx="0" cy="212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lowchart: Process 135"/>
          <p:cNvSpPr/>
          <p:nvPr/>
        </p:nvSpPr>
        <p:spPr>
          <a:xfrm>
            <a:off x="127715" y="4809284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Receipt generated.  Membership status continues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7" name="Flowchart: Process 136"/>
          <p:cNvSpPr/>
          <p:nvPr/>
        </p:nvSpPr>
        <p:spPr>
          <a:xfrm>
            <a:off x="1334344" y="5904671"/>
            <a:ext cx="1066800" cy="914400"/>
          </a:xfrm>
          <a:prstGeom prst="flowChartProcess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</a:rPr>
              <a:t>Access to member portal and benefits terminates.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1157633" y="5317073"/>
            <a:ext cx="1925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1177699" y="5183048"/>
            <a:ext cx="104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Y</a:t>
            </a:r>
            <a:endParaRPr lang="en-US" sz="1100" b="1" dirty="0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1865923" y="5777622"/>
            <a:ext cx="3643" cy="172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715344" y="5720855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</a:t>
            </a:r>
            <a:endParaRPr lang="en-US" sz="1100" b="1" dirty="0"/>
          </a:p>
        </p:txBody>
      </p:sp>
      <p:sp>
        <p:nvSpPr>
          <p:cNvPr id="145" name="Line Callout 1 (Accent Bar) 144"/>
          <p:cNvSpPr/>
          <p:nvPr/>
        </p:nvSpPr>
        <p:spPr>
          <a:xfrm>
            <a:off x="2360361" y="300507"/>
            <a:ext cx="3085678" cy="537693"/>
          </a:xfrm>
          <a:prstGeom prst="accentCallout1">
            <a:avLst>
              <a:gd name="adj1" fmla="val 18750"/>
              <a:gd name="adj2" fmla="val -2978"/>
              <a:gd name="adj3" fmla="val 137776"/>
              <a:gd name="adj4" fmla="val -2027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Public facing website with information about ToP Network.  ToP course grads can sign up to keep informed without having to join ToP.  This provides a marketing tool for conferences.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6" name="Line Callout 1 (Accent Bar) 145"/>
          <p:cNvSpPr/>
          <p:nvPr/>
        </p:nvSpPr>
        <p:spPr>
          <a:xfrm flipH="1">
            <a:off x="646283" y="2398153"/>
            <a:ext cx="2721850" cy="537693"/>
          </a:xfrm>
          <a:prstGeom prst="accentCallout1">
            <a:avLst>
              <a:gd name="adj1" fmla="val 18750"/>
              <a:gd name="adj2" fmla="val 3173"/>
              <a:gd name="adj3" fmla="val 53944"/>
              <a:gd name="adj4" fmla="val -1885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New member application process includes requirement for TFM and commitment to proper use of ToP Methods.  Enrollment is automatic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7" name="Line Callout 1 (Accent Bar) 146"/>
          <p:cNvSpPr/>
          <p:nvPr/>
        </p:nvSpPr>
        <p:spPr>
          <a:xfrm>
            <a:off x="6589040" y="5008271"/>
            <a:ext cx="2071360" cy="537693"/>
          </a:xfrm>
          <a:prstGeom prst="accentCallout1">
            <a:avLst>
              <a:gd name="adj1" fmla="val 11564"/>
              <a:gd name="adj2" fmla="val -1559"/>
              <a:gd name="adj3" fmla="val 49154"/>
              <a:gd name="adj4" fmla="val -1543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Outreach keeps new members from getting lost in the system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8" name="Line Callout 1 (Accent Bar) 147"/>
          <p:cNvSpPr/>
          <p:nvPr/>
        </p:nvSpPr>
        <p:spPr>
          <a:xfrm>
            <a:off x="2742545" y="5048226"/>
            <a:ext cx="2071360" cy="537693"/>
          </a:xfrm>
          <a:prstGeom prst="accentCallout1">
            <a:avLst>
              <a:gd name="adj1" fmla="val 11564"/>
              <a:gd name="adj2" fmla="val -1559"/>
              <a:gd name="adj3" fmla="val 49154"/>
              <a:gd name="adj4" fmla="val -1543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Renewal  notices and  termination for nonpayment is automated.  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0" y="2298993"/>
            <a:ext cx="347443" cy="68879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8" y="4969457"/>
            <a:ext cx="347443" cy="688791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33" y="4241915"/>
            <a:ext cx="347443" cy="688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05074" y="2544133"/>
            <a:ext cx="3369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79646">
                    <a:lumMod val="75000"/>
                  </a:srgbClr>
                </a:solidFill>
              </a:rPr>
              <a:t>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5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DID MAT DO IN 2012?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243634">
            <a:off x="3164593" y="1197398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Followed up with 50+ </a:t>
            </a:r>
            <a:r>
              <a:rPr lang="en-US" dirty="0" err="1" smtClean="0">
                <a:solidFill>
                  <a:schemeClr val="tx1"/>
                </a:solidFill>
              </a:rPr>
              <a:t>unrenewed</a:t>
            </a:r>
            <a:r>
              <a:rPr lang="en-US" dirty="0" smtClean="0">
                <a:solidFill>
                  <a:schemeClr val="tx1"/>
                </a:solidFill>
              </a:rPr>
              <a:t> members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414" y="1287962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Reconciled membership history to ID non renewed members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21410675">
            <a:off x="1403480" y="2712220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Drafted membership policies for board 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14800" y="2644974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Analyzed old processes to identify breakdowns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388277">
            <a:off x="549988" y="4146555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first committee to shift work to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top-network.org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1103957">
            <a:off x="6629399" y="2492432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Investigated technology options that might work for 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213" y="1120689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Designed new processes with better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24200" y="4025912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Began process of interviewing new members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234747">
            <a:off x="5757233" y="4099881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Closed 2012 with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129 ToP Network members!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25" y="5486399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Began to analyze web traffic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6691" y="5562600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Provided input into web navigation decisions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269692">
            <a:off x="3689538" y="5486399"/>
            <a:ext cx="2209800" cy="1219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Jumped in first to test new processes and provide feedback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59368"/>
            <a:ext cx="8229600" cy="678832"/>
          </a:xfrm>
        </p:spPr>
        <p:txBody>
          <a:bodyPr>
            <a:noAutofit/>
          </a:bodyPr>
          <a:lstStyle/>
          <a:p>
            <a:r>
              <a:rPr lang="en-US" sz="3200" dirty="0" smtClean="0"/>
              <a:t>Daily Visitors (Unique Visitors)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730868"/>
            <a:ext cx="8458200" cy="5941570"/>
            <a:chOff x="609600" y="730868"/>
            <a:chExt cx="8001000" cy="5941570"/>
          </a:xfrm>
        </p:grpSpPr>
        <p:pic>
          <p:nvPicPr>
            <p:cNvPr id="4" name="Snagit_PPT15F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730868"/>
              <a:ext cx="8001000" cy="5941570"/>
            </a:xfrm>
            <a:prstGeom prst="rect">
              <a:avLst/>
            </a:prstGeom>
          </p:spPr>
        </p:pic>
        <p:sp>
          <p:nvSpPr>
            <p:cNvPr id="5" name="Line Callout 1 (Border and Accent Bar) 4"/>
            <p:cNvSpPr/>
            <p:nvPr/>
          </p:nvSpPr>
          <p:spPr>
            <a:xfrm>
              <a:off x="3886200" y="1676400"/>
              <a:ext cx="1219200" cy="838200"/>
            </a:xfrm>
            <a:prstGeom prst="accentBorderCallout1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Early Bird Rate Ends  Dec 10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50 unique visitors this day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Line Callout 1 (Border and Accent Bar) 6"/>
          <p:cNvSpPr/>
          <p:nvPr/>
        </p:nvSpPr>
        <p:spPr>
          <a:xfrm>
            <a:off x="3581400" y="4191000"/>
            <a:ext cx="1524000" cy="838200"/>
          </a:xfrm>
          <a:prstGeom prst="accentBorderCallout1">
            <a:avLst>
              <a:gd name="adj1" fmla="val 18750"/>
              <a:gd name="adj2" fmla="val -8333"/>
              <a:gd name="adj3" fmla="val 74483"/>
              <a:gd name="adj4" fmla="val -5606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Those using multiple browsers would be counted for each one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278104">
            <a:off x="7288853" y="3825270"/>
            <a:ext cx="13716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Started tracking web traffic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4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391399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181600"/>
            <a:ext cx="144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44788"/>
              </p:ext>
            </p:extLst>
          </p:nvPr>
        </p:nvGraphicFramePr>
        <p:xfrm>
          <a:off x="2667000" y="6096000"/>
          <a:ext cx="3733800" cy="22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160"/>
                <a:gridCol w="622160"/>
                <a:gridCol w="622160"/>
                <a:gridCol w="622160"/>
                <a:gridCol w="638997"/>
                <a:gridCol w="606163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MEMBERS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700" baseline="0" dirty="0" smtClean="0">
                          <a:solidFill>
                            <a:schemeClr val="tx1"/>
                          </a:solidFill>
                          <a:effectLst/>
                        </a:rPr>
                        <a:t>COURSES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FAQ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CONTACT US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ABOUT 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20725874">
            <a:off x="2362200" y="4110339"/>
            <a:ext cx="2514600" cy="990600"/>
          </a:xfrm>
          <a:prstGeom prst="rect">
            <a:avLst/>
          </a:prstGeom>
          <a:solidFill>
            <a:srgbClr val="FF9900"/>
          </a:solidFill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Coming soon: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top-</a:t>
            </a:r>
            <a:r>
              <a:rPr lang="en-US" dirty="0" err="1" smtClean="0">
                <a:solidFill>
                  <a:schemeClr val="tx1"/>
                </a:solidFill>
              </a:rPr>
              <a:t>network.org’s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new public face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25" y="1579241"/>
            <a:ext cx="4246075" cy="179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17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563</Words>
  <Application>Microsoft Office PowerPoint</Application>
  <PresentationFormat>On-screen Show (4:3)</PresentationFormat>
  <Paragraphs>114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WHAT DID MAT DO IN 2012?</vt:lpstr>
      <vt:lpstr>Daily Visitors (Unique Visitors)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Nileen Verbeten</dc:creator>
  <cp:lastModifiedBy>Nileen Verbeten</cp:lastModifiedBy>
  <cp:revision>13</cp:revision>
  <dcterms:created xsi:type="dcterms:W3CDTF">2013-01-03T18:17:12Z</dcterms:created>
  <dcterms:modified xsi:type="dcterms:W3CDTF">2013-01-05T06:32:15Z</dcterms:modified>
</cp:coreProperties>
</file>